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1"/>
  </p:notesMasterIdLst>
  <p:sldIdLst>
    <p:sldId id="278" r:id="rId2"/>
    <p:sldId id="268" r:id="rId3"/>
    <p:sldId id="277" r:id="rId4"/>
    <p:sldId id="319" r:id="rId5"/>
    <p:sldId id="285" r:id="rId6"/>
    <p:sldId id="324" r:id="rId7"/>
    <p:sldId id="320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21" r:id="rId17"/>
    <p:sldId id="322" r:id="rId18"/>
    <p:sldId id="323" r:id="rId19"/>
    <p:sldId id="288" r:id="rId20"/>
    <p:sldId id="301" r:id="rId21"/>
    <p:sldId id="296" r:id="rId22"/>
    <p:sldId id="297" r:id="rId23"/>
    <p:sldId id="298" r:id="rId24"/>
    <p:sldId id="299" r:id="rId25"/>
    <p:sldId id="294" r:id="rId26"/>
    <p:sldId id="302" r:id="rId27"/>
    <p:sldId id="303" r:id="rId28"/>
    <p:sldId id="304" r:id="rId29"/>
    <p:sldId id="305" r:id="rId30"/>
    <p:sldId id="306" r:id="rId31"/>
    <p:sldId id="307" r:id="rId32"/>
    <p:sldId id="318" r:id="rId33"/>
    <p:sldId id="308" r:id="rId34"/>
    <p:sldId id="300" r:id="rId35"/>
    <p:sldId id="273" r:id="rId36"/>
    <p:sldId id="274" r:id="rId37"/>
    <p:sldId id="267" r:id="rId38"/>
    <p:sldId id="275" r:id="rId39"/>
    <p:sldId id="27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0AF5C8-00D9-4AE2-95E5-E66505DF4034}">
          <p14:sldIdLst>
            <p14:sldId id="278"/>
            <p14:sldId id="268"/>
            <p14:sldId id="277"/>
            <p14:sldId id="319"/>
            <p14:sldId id="285"/>
            <p14:sldId id="324"/>
          </p14:sldIdLst>
        </p14:section>
        <p14:section name="Identification Phase" id="{67637D1A-0E06-48C2-88F0-4CC830FDB808}">
          <p14:sldIdLst>
            <p14:sldId id="320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Discover Phase" id="{A977B075-727F-4565-83A7-6299ED0F7125}">
          <p14:sldIdLst>
            <p14:sldId id="321"/>
          </p14:sldIdLst>
        </p14:section>
        <p14:section name="Obstacle Phase" id="{7E7FCB84-AC4B-4E38-9B4F-C216E5E7A560}">
          <p14:sldIdLst>
            <p14:sldId id="322"/>
          </p14:sldIdLst>
        </p14:section>
        <p14:section name="Bring it together Phase" id="{DFD22C98-F259-4272-A784-6938B9B71EF9}">
          <p14:sldIdLst>
            <p14:sldId id="323"/>
          </p14:sldIdLst>
        </p14:section>
        <p14:section name="Terminology" id="{6F7A7B6D-14D9-4A38-9551-9FDC7EEC6F33}">
          <p14:sldIdLst>
            <p14:sldId id="288"/>
          </p14:sldIdLst>
        </p14:section>
        <p14:section name="The die is cast" id="{7CC9E44A-0C30-4C5B-9F96-91DC424E5112}">
          <p14:sldIdLst>
            <p14:sldId id="301"/>
            <p14:sldId id="296"/>
            <p14:sldId id="297"/>
            <p14:sldId id="298"/>
            <p14:sldId id="299"/>
            <p14:sldId id="294"/>
            <p14:sldId id="302"/>
            <p14:sldId id="303"/>
            <p14:sldId id="304"/>
            <p14:sldId id="305"/>
            <p14:sldId id="306"/>
            <p14:sldId id="307"/>
            <p14:sldId id="318"/>
            <p14:sldId id="308"/>
            <p14:sldId id="300"/>
          </p14:sldIdLst>
        </p14:section>
        <p14:section name="Q &amp; A" id="{EC3F6F94-2D82-4EB0-B8B3-D1EDFDD37945}">
          <p14:sldIdLst>
            <p14:sldId id="273"/>
            <p14:sldId id="274"/>
            <p14:sldId id="267"/>
            <p14:sldId id="27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5" autoAdjust="0"/>
    <p:restoredTop sz="60253" autoAdjust="0"/>
  </p:normalViewPr>
  <p:slideViewPr>
    <p:cSldViewPr snapToGrid="0">
      <p:cViewPr varScale="1">
        <p:scale>
          <a:sx n="81" d="100"/>
          <a:sy n="81" d="100"/>
        </p:scale>
        <p:origin x="1784" y="6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61" d="100"/>
          <a:sy n="161" d="100"/>
        </p:scale>
        <p:origin x="512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 smtClean="0">
              <a:latin typeface="Yanone Kaffeesatz Regular" panose="02000000000000000000" pitchFamily="2" charset="0"/>
            </a:rPr>
            <a:t>Why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60816D-68A9-460B-BCCE-698C315BE5D9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0D9887C0-7A47-4E26-BCB5-551E2EBCECAC}">
      <dgm:prSet phldrT="[Text]"/>
      <dgm:spPr/>
      <dgm:t>
        <a:bodyPr/>
        <a:lstStyle/>
        <a:p>
          <a:r>
            <a:rPr lang="de-CH" dirty="0" err="1" smtClean="0">
              <a:latin typeface="Yanone Kaffeesatz Regular" panose="02000000000000000000" pitchFamily="2" charset="0"/>
            </a:rPr>
            <a:t>Identification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6F0BA72E-2005-4D9C-B231-3AD0BB3EDE0B}" type="parTrans" cxnId="{EB7A4E77-AB12-4442-9D33-05704A09185F}">
      <dgm:prSet/>
      <dgm:spPr/>
      <dgm:t>
        <a:bodyPr/>
        <a:lstStyle/>
        <a:p>
          <a:endParaRPr lang="de-CH"/>
        </a:p>
      </dgm:t>
    </dgm:pt>
    <dgm:pt modelId="{E94D6A3A-5221-4987-B0C4-EDFD0AD29747}" type="sibTrans" cxnId="{EB7A4E77-AB12-4442-9D33-05704A09185F}">
      <dgm:prSet/>
      <dgm:spPr/>
      <dgm:t>
        <a:bodyPr/>
        <a:lstStyle/>
        <a:p>
          <a:endParaRPr lang="de-CH"/>
        </a:p>
      </dgm:t>
    </dgm:pt>
    <dgm:pt modelId="{246B318B-E75B-4248-A2C2-C81528C74FA4}">
      <dgm:prSet phldrT="[Text]"/>
      <dgm:spPr/>
      <dgm:t>
        <a:bodyPr/>
        <a:lstStyle/>
        <a:p>
          <a:r>
            <a:rPr lang="de-CH" dirty="0" err="1" smtClean="0">
              <a:latin typeface="Yanone Kaffeesatz Regular" panose="02000000000000000000" pitchFamily="2" charset="0"/>
            </a:rPr>
            <a:t>Discover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00244868-8352-4023-A74D-E95904AC4ED3}" type="parTrans" cxnId="{56F5A44B-C25F-4620-BDE0-06F2F631B724}">
      <dgm:prSet/>
      <dgm:spPr/>
      <dgm:t>
        <a:bodyPr/>
        <a:lstStyle/>
        <a:p>
          <a:endParaRPr lang="de-CH"/>
        </a:p>
      </dgm:t>
    </dgm:pt>
    <dgm:pt modelId="{C408A2D8-3E23-44EA-8BFE-F7C8293C1EC5}" type="sibTrans" cxnId="{56F5A44B-C25F-4620-BDE0-06F2F631B724}">
      <dgm:prSet/>
      <dgm:spPr/>
      <dgm:t>
        <a:bodyPr/>
        <a:lstStyle/>
        <a:p>
          <a:endParaRPr lang="de-CH"/>
        </a:p>
      </dgm:t>
    </dgm:pt>
    <dgm:pt modelId="{28ECE56D-C0A8-4808-B3FC-537802EC1202}">
      <dgm:prSet phldrT="[Text]"/>
      <dgm:spPr/>
      <dgm:t>
        <a:bodyPr/>
        <a:lstStyle/>
        <a:p>
          <a:r>
            <a:rPr lang="de-CH" dirty="0" err="1" smtClean="0">
              <a:latin typeface="Yanone Kaffeesatz Regular" panose="02000000000000000000" pitchFamily="2" charset="0"/>
            </a:rPr>
            <a:t>Obstacle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FA86753C-EEE1-4CF5-A386-3E9E9CA4DB86}" type="parTrans" cxnId="{01856E89-9780-4F73-A1E4-D0E520F71CC2}">
      <dgm:prSet/>
      <dgm:spPr/>
      <dgm:t>
        <a:bodyPr/>
        <a:lstStyle/>
        <a:p>
          <a:endParaRPr lang="de-CH"/>
        </a:p>
      </dgm:t>
    </dgm:pt>
    <dgm:pt modelId="{CBA27D9D-FEBD-43AE-9BFE-72580091709B}" type="sibTrans" cxnId="{01856E89-9780-4F73-A1E4-D0E520F71CC2}">
      <dgm:prSet/>
      <dgm:spPr/>
      <dgm:t>
        <a:bodyPr/>
        <a:lstStyle/>
        <a:p>
          <a:endParaRPr lang="de-CH"/>
        </a:p>
      </dgm:t>
    </dgm:pt>
    <dgm:pt modelId="{1737F8C9-1600-49F0-8402-D1C61E256EE4}">
      <dgm:prSet phldrT="[Text]"/>
      <dgm:spPr/>
      <dgm:t>
        <a:bodyPr/>
        <a:lstStyle/>
        <a:p>
          <a:r>
            <a:rPr lang="de-CH" dirty="0" smtClean="0">
              <a:latin typeface="Yanone Kaffeesatz Regular" panose="02000000000000000000" pitchFamily="2" charset="0"/>
            </a:rPr>
            <a:t>Bring </a:t>
          </a:r>
          <a:r>
            <a:rPr lang="de-CH" dirty="0" err="1" smtClean="0">
              <a:latin typeface="Yanone Kaffeesatz Regular" panose="02000000000000000000" pitchFamily="2" charset="0"/>
            </a:rPr>
            <a:t>it</a:t>
          </a:r>
          <a:r>
            <a:rPr lang="de-CH" dirty="0" smtClean="0">
              <a:latin typeface="Yanone Kaffeesatz Regular" panose="02000000000000000000" pitchFamily="2" charset="0"/>
            </a:rPr>
            <a:t> </a:t>
          </a:r>
          <a:r>
            <a:rPr lang="de-CH" dirty="0" err="1" smtClean="0">
              <a:latin typeface="Yanone Kaffeesatz Regular" panose="02000000000000000000" pitchFamily="2" charset="0"/>
            </a:rPr>
            <a:t>together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C0ED6134-58D0-4DBC-A1B2-87CD18FC74AB}" type="parTrans" cxnId="{CD1CFED5-3CA8-40E1-87F7-CDB395586E9F}">
      <dgm:prSet/>
      <dgm:spPr/>
      <dgm:t>
        <a:bodyPr/>
        <a:lstStyle/>
        <a:p>
          <a:endParaRPr lang="de-CH"/>
        </a:p>
      </dgm:t>
    </dgm:pt>
    <dgm:pt modelId="{1C92F27B-B9B3-4942-BC44-991DDAE6255C}" type="sibTrans" cxnId="{CD1CFED5-3CA8-40E1-87F7-CDB395586E9F}">
      <dgm:prSet/>
      <dgm:spPr/>
      <dgm:t>
        <a:bodyPr/>
        <a:lstStyle/>
        <a:p>
          <a:endParaRPr lang="de-CH"/>
        </a:p>
      </dgm:t>
    </dgm:pt>
    <dgm:pt modelId="{CE5E7DA8-AF09-47B5-AD1A-CFDA8E2B6AB9}" type="pres">
      <dgm:prSet presAssocID="{B460816D-68A9-460B-BCCE-698C315BE5D9}" presName="CompostProcess" presStyleCnt="0">
        <dgm:presLayoutVars>
          <dgm:dir/>
          <dgm:resizeHandles val="exact"/>
        </dgm:presLayoutVars>
      </dgm:prSet>
      <dgm:spPr/>
    </dgm:pt>
    <dgm:pt modelId="{FA7141EC-60F4-430F-95C4-1A22ACC09C47}" type="pres">
      <dgm:prSet presAssocID="{B460816D-68A9-460B-BCCE-698C315BE5D9}" presName="arrow" presStyleLbl="bgShp" presStyleIdx="0" presStyleCnt="1" custScaleX="117647"/>
      <dgm:spPr/>
    </dgm:pt>
    <dgm:pt modelId="{5A954411-FF18-40F5-B87D-322A061620B5}" type="pres">
      <dgm:prSet presAssocID="{B460816D-68A9-460B-BCCE-698C315BE5D9}" presName="linearProcess" presStyleCnt="0"/>
      <dgm:spPr/>
    </dgm:pt>
    <dgm:pt modelId="{58614809-830D-43AB-AD84-42E0B6D3852E}" type="pres">
      <dgm:prSet presAssocID="{0D9887C0-7A47-4E26-BCB5-551E2EBCECAC}" presName="textNode" presStyleLbl="node1" presStyleIdx="0" presStyleCnt="4">
        <dgm:presLayoutVars>
          <dgm:bulletEnabled val="1"/>
        </dgm:presLayoutVars>
      </dgm:prSet>
      <dgm:spPr/>
    </dgm:pt>
    <dgm:pt modelId="{E0B2A365-7011-472D-A9F1-458326E05FD2}" type="pres">
      <dgm:prSet presAssocID="{E94D6A3A-5221-4987-B0C4-EDFD0AD29747}" presName="sibTrans" presStyleCnt="0"/>
      <dgm:spPr/>
    </dgm:pt>
    <dgm:pt modelId="{59A119D3-F94E-4F85-AD14-63E0CDBCC46B}" type="pres">
      <dgm:prSet presAssocID="{246B318B-E75B-4248-A2C2-C81528C74FA4}" presName="textNode" presStyleLbl="node1" presStyleIdx="1" presStyleCnt="4">
        <dgm:presLayoutVars>
          <dgm:bulletEnabled val="1"/>
        </dgm:presLayoutVars>
      </dgm:prSet>
      <dgm:spPr/>
    </dgm:pt>
    <dgm:pt modelId="{5BE1C186-475E-4F9F-A148-36E0552E95B3}" type="pres">
      <dgm:prSet presAssocID="{C408A2D8-3E23-44EA-8BFE-F7C8293C1EC5}" presName="sibTrans" presStyleCnt="0"/>
      <dgm:spPr/>
    </dgm:pt>
    <dgm:pt modelId="{6C913065-33D9-4909-BE49-EDDCD9405F75}" type="pres">
      <dgm:prSet presAssocID="{28ECE56D-C0A8-4808-B3FC-537802EC1202}" presName="textNode" presStyleLbl="node1" presStyleIdx="2" presStyleCnt="4">
        <dgm:presLayoutVars>
          <dgm:bulletEnabled val="1"/>
        </dgm:presLayoutVars>
      </dgm:prSet>
      <dgm:spPr/>
    </dgm:pt>
    <dgm:pt modelId="{D35B7428-168A-4394-BE2C-41137E39B5C0}" type="pres">
      <dgm:prSet presAssocID="{CBA27D9D-FEBD-43AE-9BFE-72580091709B}" presName="sibTrans" presStyleCnt="0"/>
      <dgm:spPr/>
    </dgm:pt>
    <dgm:pt modelId="{D46A3F88-B25A-4C06-8F0A-4DB903E00A28}" type="pres">
      <dgm:prSet presAssocID="{1737F8C9-1600-49F0-8402-D1C61E256EE4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4B53431-6DF1-4BF8-BBE9-D38EB2AB138E}" type="presOf" srcId="{28ECE56D-C0A8-4808-B3FC-537802EC1202}" destId="{6C913065-33D9-4909-BE49-EDDCD9405F75}" srcOrd="0" destOrd="0" presId="urn:microsoft.com/office/officeart/2005/8/layout/hProcess9"/>
    <dgm:cxn modelId="{CD1CFED5-3CA8-40E1-87F7-CDB395586E9F}" srcId="{B460816D-68A9-460B-BCCE-698C315BE5D9}" destId="{1737F8C9-1600-49F0-8402-D1C61E256EE4}" srcOrd="3" destOrd="0" parTransId="{C0ED6134-58D0-4DBC-A1B2-87CD18FC74AB}" sibTransId="{1C92F27B-B9B3-4942-BC44-991DDAE6255C}"/>
    <dgm:cxn modelId="{01856E89-9780-4F73-A1E4-D0E520F71CC2}" srcId="{B460816D-68A9-460B-BCCE-698C315BE5D9}" destId="{28ECE56D-C0A8-4808-B3FC-537802EC1202}" srcOrd="2" destOrd="0" parTransId="{FA86753C-EEE1-4CF5-A386-3E9E9CA4DB86}" sibTransId="{CBA27D9D-FEBD-43AE-9BFE-72580091709B}"/>
    <dgm:cxn modelId="{C7968E25-B336-46F5-A0F6-86D1649B65F0}" type="presOf" srcId="{B460816D-68A9-460B-BCCE-698C315BE5D9}" destId="{CE5E7DA8-AF09-47B5-AD1A-CFDA8E2B6AB9}" srcOrd="0" destOrd="0" presId="urn:microsoft.com/office/officeart/2005/8/layout/hProcess9"/>
    <dgm:cxn modelId="{4240E0BB-E810-40CB-9A0C-5ED385596357}" type="presOf" srcId="{246B318B-E75B-4248-A2C2-C81528C74FA4}" destId="{59A119D3-F94E-4F85-AD14-63E0CDBCC46B}" srcOrd="0" destOrd="0" presId="urn:microsoft.com/office/officeart/2005/8/layout/hProcess9"/>
    <dgm:cxn modelId="{9CAA3E41-0888-4418-9D3B-2A58F461E7D4}" type="presOf" srcId="{0D9887C0-7A47-4E26-BCB5-551E2EBCECAC}" destId="{58614809-830D-43AB-AD84-42E0B6D3852E}" srcOrd="0" destOrd="0" presId="urn:microsoft.com/office/officeart/2005/8/layout/hProcess9"/>
    <dgm:cxn modelId="{DDD84F16-DA3B-4515-8E8D-B5C4E626F375}" type="presOf" srcId="{1737F8C9-1600-49F0-8402-D1C61E256EE4}" destId="{D46A3F88-B25A-4C06-8F0A-4DB903E00A28}" srcOrd="0" destOrd="0" presId="urn:microsoft.com/office/officeart/2005/8/layout/hProcess9"/>
    <dgm:cxn modelId="{56F5A44B-C25F-4620-BDE0-06F2F631B724}" srcId="{B460816D-68A9-460B-BCCE-698C315BE5D9}" destId="{246B318B-E75B-4248-A2C2-C81528C74FA4}" srcOrd="1" destOrd="0" parTransId="{00244868-8352-4023-A74D-E95904AC4ED3}" sibTransId="{C408A2D8-3E23-44EA-8BFE-F7C8293C1EC5}"/>
    <dgm:cxn modelId="{EB7A4E77-AB12-4442-9D33-05704A09185F}" srcId="{B460816D-68A9-460B-BCCE-698C315BE5D9}" destId="{0D9887C0-7A47-4E26-BCB5-551E2EBCECAC}" srcOrd="0" destOrd="0" parTransId="{6F0BA72E-2005-4D9C-B231-3AD0BB3EDE0B}" sibTransId="{E94D6A3A-5221-4987-B0C4-EDFD0AD29747}"/>
    <dgm:cxn modelId="{9FD38A37-D60A-457C-B004-AF8AC1F55AE3}" type="presParOf" srcId="{CE5E7DA8-AF09-47B5-AD1A-CFDA8E2B6AB9}" destId="{FA7141EC-60F4-430F-95C4-1A22ACC09C47}" srcOrd="0" destOrd="0" presId="urn:microsoft.com/office/officeart/2005/8/layout/hProcess9"/>
    <dgm:cxn modelId="{B61E96FE-A262-42C0-BDB4-A14ECC5B1822}" type="presParOf" srcId="{CE5E7DA8-AF09-47B5-AD1A-CFDA8E2B6AB9}" destId="{5A954411-FF18-40F5-B87D-322A061620B5}" srcOrd="1" destOrd="0" presId="urn:microsoft.com/office/officeart/2005/8/layout/hProcess9"/>
    <dgm:cxn modelId="{D4B53CF2-5C38-490E-9171-440CE8F3C11B}" type="presParOf" srcId="{5A954411-FF18-40F5-B87D-322A061620B5}" destId="{58614809-830D-43AB-AD84-42E0B6D3852E}" srcOrd="0" destOrd="0" presId="urn:microsoft.com/office/officeart/2005/8/layout/hProcess9"/>
    <dgm:cxn modelId="{DD102675-BABA-4990-8817-5CE76EA503BE}" type="presParOf" srcId="{5A954411-FF18-40F5-B87D-322A061620B5}" destId="{E0B2A365-7011-472D-A9F1-458326E05FD2}" srcOrd="1" destOrd="0" presId="urn:microsoft.com/office/officeart/2005/8/layout/hProcess9"/>
    <dgm:cxn modelId="{1DE7D8A0-1BA4-4199-A953-59913AE299D6}" type="presParOf" srcId="{5A954411-FF18-40F5-B87D-322A061620B5}" destId="{59A119D3-F94E-4F85-AD14-63E0CDBCC46B}" srcOrd="2" destOrd="0" presId="urn:microsoft.com/office/officeart/2005/8/layout/hProcess9"/>
    <dgm:cxn modelId="{71C93B25-7716-4E65-95A6-331F58B0E2E5}" type="presParOf" srcId="{5A954411-FF18-40F5-B87D-322A061620B5}" destId="{5BE1C186-475E-4F9F-A148-36E0552E95B3}" srcOrd="3" destOrd="0" presId="urn:microsoft.com/office/officeart/2005/8/layout/hProcess9"/>
    <dgm:cxn modelId="{188F3761-35FB-4C0A-9B5B-B8B5D98B9B4C}" type="presParOf" srcId="{5A954411-FF18-40F5-B87D-322A061620B5}" destId="{6C913065-33D9-4909-BE49-EDDCD9405F75}" srcOrd="4" destOrd="0" presId="urn:microsoft.com/office/officeart/2005/8/layout/hProcess9"/>
    <dgm:cxn modelId="{896BEAF6-A4CF-4C0D-93F5-169E6D6FAFF9}" type="presParOf" srcId="{5A954411-FF18-40F5-B87D-322A061620B5}" destId="{D35B7428-168A-4394-BE2C-41137E39B5C0}" srcOrd="5" destOrd="0" presId="urn:microsoft.com/office/officeart/2005/8/layout/hProcess9"/>
    <dgm:cxn modelId="{A85BE682-6809-4CA6-A9E1-96F7A1B28CA7}" type="presParOf" srcId="{5A954411-FF18-40F5-B87D-322A061620B5}" destId="{D46A3F88-B25A-4C06-8F0A-4DB903E00A2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-727682"/>
            <a:satOff val="-41964"/>
            <a:lumOff val="4314"/>
            <a:alpha val="15000"/>
          </a:schemeClr>
        </a:solidFill>
      </dgm:spPr>
      <dgm:t>
        <a:bodyPr/>
        <a:lstStyle/>
        <a:p>
          <a:r>
            <a:rPr lang="en-US" sz="4000" dirty="0" smtClean="0">
              <a:latin typeface="Yanone Kaffeesatz Regular" panose="02000000000000000000" pitchFamily="2" charset="0"/>
            </a:rPr>
            <a:t>Why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 smtClean="0">
              <a:latin typeface="Yanone Kaffeesatz Regular" panose="02000000000000000000" pitchFamily="2" charset="0"/>
            </a:rPr>
            <a:t>Why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FBACF488-7860-47B9-AC95-5AECB2B09C8A}" type="presOf" srcId="{F6275F84-BE2F-4A98-BC05-00109AAC37B8}" destId="{10DEF3C3-4ABC-4FBF-AF7E-4B5D02C34137}" srcOrd="0" destOrd="0" presId="urn:microsoft.com/office/officeart/2005/8/layout/chevron1"/>
    <dgm:cxn modelId="{0DC329EB-8AC7-47EE-B530-12F092B9BC65}" type="presOf" srcId="{C423965E-2C67-4A27-B6E4-19934BCCECD5}" destId="{65308EB6-B019-4C9B-AE06-3040D088422C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1F6D4ED4-9EC2-44D4-B0C0-480E538CF43C}" type="presOf" srcId="{735E1791-E547-476B-8D52-54FD0294A194}" destId="{D8F87F9C-A652-4968-96EA-9309EF831909}" srcOrd="0" destOrd="0" presId="urn:microsoft.com/office/officeart/2005/8/layout/chevron1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74057C34-FBF3-4944-AFC9-4189C7CF8A43}" type="presOf" srcId="{AE16C2FE-B749-444C-A08F-E0F7DAF307D9}" destId="{35790938-0B14-48B2-A316-59A2B53BA6D0}" srcOrd="0" destOrd="0" presId="urn:microsoft.com/office/officeart/2005/8/layout/chevron1"/>
    <dgm:cxn modelId="{EC328318-445B-4AF7-83A6-D7F24DB241F2}" type="presParOf" srcId="{65308EB6-B019-4C9B-AE06-3040D088422C}" destId="{10DEF3C3-4ABC-4FBF-AF7E-4B5D02C34137}" srcOrd="0" destOrd="0" presId="urn:microsoft.com/office/officeart/2005/8/layout/chevron1"/>
    <dgm:cxn modelId="{907CB72C-9DE8-4291-B655-93572F69D0F9}" type="presParOf" srcId="{65308EB6-B019-4C9B-AE06-3040D088422C}" destId="{FF7159AF-36D2-478F-AED5-A0FA717C33FE}" srcOrd="1" destOrd="0" presId="urn:microsoft.com/office/officeart/2005/8/layout/chevron1"/>
    <dgm:cxn modelId="{6F0528F9-254B-41DA-93A9-E8C9124BAFF4}" type="presParOf" srcId="{65308EB6-B019-4C9B-AE06-3040D088422C}" destId="{D8F87F9C-A652-4968-96EA-9309EF831909}" srcOrd="2" destOrd="0" presId="urn:microsoft.com/office/officeart/2005/8/layout/chevron1"/>
    <dgm:cxn modelId="{07798699-EB94-44B4-8E5E-56FA2FEB2DDB}" type="presParOf" srcId="{65308EB6-B019-4C9B-AE06-3040D088422C}" destId="{1893531E-AA6D-431E-863A-42991CED2B0E}" srcOrd="3" destOrd="0" presId="urn:microsoft.com/office/officeart/2005/8/layout/chevron1"/>
    <dgm:cxn modelId="{CFC78F6B-F69D-49D7-81A3-ED7983B24B7C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 smtClean="0">
              <a:latin typeface="Yanone Kaffeesatz Regular" panose="02000000000000000000" pitchFamily="2" charset="0"/>
            </a:rPr>
            <a:t>Why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E2BEFBFC-196B-472A-BC29-9D46042E9C5F}" type="presOf" srcId="{AE16C2FE-B749-444C-A08F-E0F7DAF307D9}" destId="{35790938-0B14-48B2-A316-59A2B53BA6D0}" srcOrd="0" destOrd="0" presId="urn:microsoft.com/office/officeart/2005/8/layout/chevron1"/>
    <dgm:cxn modelId="{D967B2B8-994C-461C-A826-E96E30C192D7}" type="presOf" srcId="{C423965E-2C67-4A27-B6E4-19934BCCECD5}" destId="{65308EB6-B019-4C9B-AE06-3040D088422C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0600CEDC-A98F-4014-BB10-24842CF2070C}" type="presOf" srcId="{F6275F84-BE2F-4A98-BC05-00109AAC37B8}" destId="{10DEF3C3-4ABC-4FBF-AF7E-4B5D02C34137}" srcOrd="0" destOrd="0" presId="urn:microsoft.com/office/officeart/2005/8/layout/chevron1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7D7D508A-41D1-4103-9C3E-764717BDAA79}" type="presOf" srcId="{735E1791-E547-476B-8D52-54FD0294A194}" destId="{D8F87F9C-A652-4968-96EA-9309EF831909}" srcOrd="0" destOrd="0" presId="urn:microsoft.com/office/officeart/2005/8/layout/chevron1"/>
    <dgm:cxn modelId="{42E3DD19-489A-4AE6-BA05-35D1579D6CB0}" type="presParOf" srcId="{65308EB6-B019-4C9B-AE06-3040D088422C}" destId="{10DEF3C3-4ABC-4FBF-AF7E-4B5D02C34137}" srcOrd="0" destOrd="0" presId="urn:microsoft.com/office/officeart/2005/8/layout/chevron1"/>
    <dgm:cxn modelId="{58EFC923-D2B1-491C-9A44-9DA1558DFE2B}" type="presParOf" srcId="{65308EB6-B019-4C9B-AE06-3040D088422C}" destId="{FF7159AF-36D2-478F-AED5-A0FA717C33FE}" srcOrd="1" destOrd="0" presId="urn:microsoft.com/office/officeart/2005/8/layout/chevron1"/>
    <dgm:cxn modelId="{542BB2D5-5DC3-4681-978B-0B2334935C64}" type="presParOf" srcId="{65308EB6-B019-4C9B-AE06-3040D088422C}" destId="{D8F87F9C-A652-4968-96EA-9309EF831909}" srcOrd="2" destOrd="0" presId="urn:microsoft.com/office/officeart/2005/8/layout/chevron1"/>
    <dgm:cxn modelId="{7192F90A-BABC-43F2-AE6D-6F372342CD11}" type="presParOf" srcId="{65308EB6-B019-4C9B-AE06-3040D088422C}" destId="{1893531E-AA6D-431E-863A-42991CED2B0E}" srcOrd="3" destOrd="0" presId="urn:microsoft.com/office/officeart/2005/8/layout/chevron1"/>
    <dgm:cxn modelId="{8862A64E-4275-4E52-A5BA-78893263FF2C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Yanone Kaffeesatz Regular" panose="02000000000000000000" pitchFamily="2" charset="0"/>
            </a:rPr>
            <a:t>Why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141EC-60F4-430F-95C4-1A22ACC09C47}">
      <dsp:nvSpPr>
        <dsp:cNvPr id="0" name=""/>
        <dsp:cNvSpPr/>
      </dsp:nvSpPr>
      <dsp:spPr>
        <a:xfrm>
          <a:off x="2" y="0"/>
          <a:ext cx="8922402" cy="541866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14809-830D-43AB-AD84-42E0B6D3852E}">
      <dsp:nvSpPr>
        <dsp:cNvPr id="0" name=""/>
        <dsp:cNvSpPr/>
      </dsp:nvSpPr>
      <dsp:spPr>
        <a:xfrm>
          <a:off x="946" y="1625600"/>
          <a:ext cx="2089463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3100" kern="1200" dirty="0" err="1" smtClean="0">
              <a:latin typeface="Yanone Kaffeesatz Regular" panose="02000000000000000000" pitchFamily="2" charset="0"/>
            </a:rPr>
            <a:t>Identification</a:t>
          </a:r>
          <a:endParaRPr lang="de-CH" sz="3100" kern="1200" dirty="0">
            <a:latin typeface="Yanone Kaffeesatz Regular" panose="02000000000000000000" pitchFamily="2" charset="0"/>
          </a:endParaRPr>
        </a:p>
      </dsp:txBody>
      <dsp:txXfrm>
        <a:off x="102945" y="1727599"/>
        <a:ext cx="1885465" cy="1963468"/>
      </dsp:txXfrm>
    </dsp:sp>
    <dsp:sp modelId="{59A119D3-F94E-4F85-AD14-63E0CDBCC46B}">
      <dsp:nvSpPr>
        <dsp:cNvPr id="0" name=""/>
        <dsp:cNvSpPr/>
      </dsp:nvSpPr>
      <dsp:spPr>
        <a:xfrm>
          <a:off x="2277963" y="1625600"/>
          <a:ext cx="2089463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3100" kern="1200" dirty="0" err="1" smtClean="0">
              <a:latin typeface="Yanone Kaffeesatz Regular" panose="02000000000000000000" pitchFamily="2" charset="0"/>
            </a:rPr>
            <a:t>Discover</a:t>
          </a:r>
          <a:endParaRPr lang="de-CH" sz="3100" kern="1200" dirty="0">
            <a:latin typeface="Yanone Kaffeesatz Regular" panose="02000000000000000000" pitchFamily="2" charset="0"/>
          </a:endParaRPr>
        </a:p>
      </dsp:txBody>
      <dsp:txXfrm>
        <a:off x="2379962" y="1727599"/>
        <a:ext cx="1885465" cy="1963468"/>
      </dsp:txXfrm>
    </dsp:sp>
    <dsp:sp modelId="{6C913065-33D9-4909-BE49-EDDCD9405F75}">
      <dsp:nvSpPr>
        <dsp:cNvPr id="0" name=""/>
        <dsp:cNvSpPr/>
      </dsp:nvSpPr>
      <dsp:spPr>
        <a:xfrm>
          <a:off x="4554980" y="1625600"/>
          <a:ext cx="2089463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3100" kern="1200" dirty="0" err="1" smtClean="0">
              <a:latin typeface="Yanone Kaffeesatz Regular" panose="02000000000000000000" pitchFamily="2" charset="0"/>
            </a:rPr>
            <a:t>Obstacle</a:t>
          </a:r>
          <a:endParaRPr lang="de-CH" sz="3100" kern="1200" dirty="0">
            <a:latin typeface="Yanone Kaffeesatz Regular" panose="02000000000000000000" pitchFamily="2" charset="0"/>
          </a:endParaRPr>
        </a:p>
      </dsp:txBody>
      <dsp:txXfrm>
        <a:off x="4656979" y="1727599"/>
        <a:ext cx="1885465" cy="1963468"/>
      </dsp:txXfrm>
    </dsp:sp>
    <dsp:sp modelId="{D46A3F88-B25A-4C06-8F0A-4DB903E00A28}">
      <dsp:nvSpPr>
        <dsp:cNvPr id="0" name=""/>
        <dsp:cNvSpPr/>
      </dsp:nvSpPr>
      <dsp:spPr>
        <a:xfrm>
          <a:off x="6831997" y="1625600"/>
          <a:ext cx="2089463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3100" kern="1200" dirty="0" smtClean="0">
              <a:latin typeface="Yanone Kaffeesatz Regular" panose="02000000000000000000" pitchFamily="2" charset="0"/>
            </a:rPr>
            <a:t>Bring </a:t>
          </a:r>
          <a:r>
            <a:rPr lang="de-CH" sz="3100" kern="1200" dirty="0" err="1" smtClean="0">
              <a:latin typeface="Yanone Kaffeesatz Regular" panose="02000000000000000000" pitchFamily="2" charset="0"/>
            </a:rPr>
            <a:t>it</a:t>
          </a:r>
          <a:r>
            <a:rPr lang="de-CH" sz="3100" kern="1200" dirty="0" smtClean="0">
              <a:latin typeface="Yanone Kaffeesatz Regular" panose="02000000000000000000" pitchFamily="2" charset="0"/>
            </a:rPr>
            <a:t> </a:t>
          </a:r>
          <a:r>
            <a:rPr lang="de-CH" sz="3100" kern="1200" dirty="0" err="1" smtClean="0">
              <a:latin typeface="Yanone Kaffeesatz Regular" panose="02000000000000000000" pitchFamily="2" charset="0"/>
            </a:rPr>
            <a:t>together</a:t>
          </a:r>
          <a:endParaRPr lang="de-CH" sz="3100" kern="1200" dirty="0">
            <a:latin typeface="Yanone Kaffeesatz Regular" panose="02000000000000000000" pitchFamily="2" charset="0"/>
          </a:endParaRPr>
        </a:p>
      </dsp:txBody>
      <dsp:txXfrm>
        <a:off x="6933996" y="1727599"/>
        <a:ext cx="1885465" cy="19634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Yanone Kaffeesatz Regular" panose="02000000000000000000" pitchFamily="2" charset="0"/>
            </a:rPr>
            <a:t>Why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Yanone Kaffeesatz Regular" panose="02000000000000000000" pitchFamily="2" charset="0"/>
            </a:rPr>
            <a:t>Why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Yanone Kaffeesatz Regular" panose="02000000000000000000" pitchFamily="2" charset="0"/>
            </a:rPr>
            <a:t>Why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7070D-87AF-4443-8990-425EA27CC244}" type="datetimeFigureOut">
              <a:rPr lang="de-CH" smtClean="0"/>
              <a:t>17.05.2016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A07FD-5BD5-4529-84B0-48DD2C56117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22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warm welcome to this first webinar in the </a:t>
            </a:r>
            <a:r>
              <a:rPr lang="en-US" dirty="0" err="1"/>
              <a:t>async</a:t>
            </a:r>
            <a:r>
              <a:rPr lang="en-US" dirty="0"/>
              <a:t> webinar series.</a:t>
            </a:r>
          </a:p>
          <a:p>
            <a:r>
              <a:rPr lang="en-US" baseline="0" dirty="0"/>
              <a:t>Today we talk about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1166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Can be compared to me doing the laundry manually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No matter whether the task is IO or CPU bound,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T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hreads are the w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orkers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responsible for getting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 done that are scheduled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But with CPU bound tasks the worker thread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 blocked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So that means a thread can only handle one CPU-bound task at a time</a:t>
            </a:r>
            <a:endParaRPr lang="de-CH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dirty="0"/>
              <a:t>In contrast</a:t>
            </a:r>
            <a:r>
              <a:rPr lang="en-US" baseline="0" dirty="0"/>
              <a:t> </a:t>
            </a:r>
            <a:endParaRPr lang="en-US" dirty="0"/>
          </a:p>
          <a:p>
            <a:r>
              <a:rPr lang="en-US" dirty="0"/>
              <a:t>A thread can handle multiple IO-bound tasks concurrently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1897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Concurrent</a:t>
            </a:r>
            <a:r>
              <a:rPr lang="en-US" baseline="0" dirty="0"/>
              <a:t> is like me while doing the laundry, I walk into the kitchen, put my newspaper away, fill the remaining dishes into the dishwasher and start the dishwasher and go back to reading the newspaper</a:t>
            </a:r>
            <a:endParaRPr lang="en-US" dirty="0"/>
          </a:p>
          <a:p>
            <a:endParaRPr lang="en-US" dirty="0"/>
          </a:p>
          <a:p>
            <a:r>
              <a:rPr lang="en-US" baseline="0" dirty="0"/>
              <a:t>In software this means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is a coordinator called Scheduler which deals usually on a single thread with multiple concurrent work items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These work items can be interleaved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Depending on the scheduler work can still be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distributed over threads and processors, but doesn’t have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aseline="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5903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Parallel can be compared to the laundromat. Multiple people can do their laundry in parallel.</a:t>
            </a:r>
          </a:p>
          <a:p>
            <a:endParaRPr lang="en-US" baseline="0" dirty="0"/>
          </a:p>
          <a:p>
            <a:r>
              <a:rPr lang="en-US" baseline="0" dirty="0"/>
              <a:t>In software this means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parallel</a:t>
            </a:r>
            <a:r>
              <a:rPr lang="en-US" baseline="0" dirty="0"/>
              <a:t> program means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Independent subexpression are evaluated simultaneously on different processors or thread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Goal: Finish computation faster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Ideally suited for CPU bound work such as sorting data in-memory, filter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be able to benefit from parallelism the problem needs to be dividable into induvial sub items which can be worked on independently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You can achieve parallelism using concurrency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constructs but not the other way around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7485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When the laundry is done, I can take out the clothes and dry them in the dryer. So drying is a continuation of the laundry.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In asynchronous programming a continuation is 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 function that is scheduled for execution after its prerequisite function has completed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531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Before we dive deep into code I’m going to talk important terminologies.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3219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set the baseline</a:t>
            </a:r>
            <a:r>
              <a:rPr lang="en-US" baseline="0" dirty="0"/>
              <a:t> with the terminologies. Let’s dive into code.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9363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async</a:t>
            </a:r>
            <a:r>
              <a:rPr lang="en-US" dirty="0"/>
              <a:t>/await</a:t>
            </a:r>
            <a:r>
              <a:rPr lang="en-US" baseline="0" dirty="0"/>
              <a:t> keywords are here to reduce the nesting of continuations, also called </a:t>
            </a:r>
            <a:r>
              <a:rPr lang="en-US" baseline="0" dirty="0" err="1"/>
              <a:t>christmas</a:t>
            </a:r>
            <a:r>
              <a:rPr lang="en-US" baseline="0" dirty="0"/>
              <a:t> tree programming, and therefore simplify code drastically.</a:t>
            </a:r>
            <a:endParaRPr lang="en-US" dirty="0"/>
          </a:p>
          <a:p>
            <a:r>
              <a:rPr lang="en-US" dirty="0" err="1"/>
              <a:t>Asyn</a:t>
            </a:r>
            <a:r>
              <a:rPr lang="en-US" dirty="0"/>
              <a:t>/wait is Syntactic sugar augmented</a:t>
            </a:r>
            <a:r>
              <a:rPr lang="en-US" baseline="0" dirty="0"/>
              <a:t> with compiler magic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7336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instead of</a:t>
            </a:r>
            <a:r>
              <a:rPr lang="en-US" baseline="0" dirty="0"/>
              <a:t> we can write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5265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9119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145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Daniel, Solution Architect…</a:t>
            </a:r>
          </a:p>
          <a:p>
            <a:r>
              <a:rPr lang="en-US" dirty="0"/>
              <a:t>I live in central</a:t>
            </a:r>
            <a:r>
              <a:rPr lang="en-US" baseline="0" dirty="0"/>
              <a:t> Switzerland. If you want to know more about me listen to episode 77 of developer on fire</a:t>
            </a:r>
            <a:endParaRPr lang="en-US" dirty="0"/>
          </a:p>
          <a:p>
            <a:r>
              <a:rPr lang="en-US" dirty="0"/>
              <a:t>You can reach me on twitter under @danielmarbach</a:t>
            </a:r>
          </a:p>
          <a:p>
            <a:r>
              <a:rPr lang="en-US" dirty="0"/>
              <a:t>I blog on the particular blog and on my personal blog</a:t>
            </a:r>
          </a:p>
          <a:p>
            <a:r>
              <a:rPr lang="en-US" dirty="0"/>
              <a:t>Subscribe after this webinar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145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6421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6853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252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https://msdn.microsoft.com/en-us/library/system.net.http.httpclient.aspx</a:t>
            </a:r>
          </a:p>
          <a:p>
            <a:endParaRPr lang="de-CH" dirty="0" smtClean="0"/>
          </a:p>
          <a:p>
            <a:r>
              <a:rPr lang="de-CH" dirty="0" err="1" smtClean="0"/>
              <a:t>Only</a:t>
            </a:r>
            <a:r>
              <a:rPr lang="de-CH" dirty="0" smtClean="0"/>
              <a:t> </a:t>
            </a:r>
            <a:r>
              <a:rPr lang="de-CH" dirty="0" err="1" smtClean="0"/>
              <a:t>provides</a:t>
            </a:r>
            <a:r>
              <a:rPr lang="de-CH" dirty="0" smtClean="0"/>
              <a:t> </a:t>
            </a:r>
            <a:r>
              <a:rPr lang="de-CH" dirty="0" err="1" smtClean="0"/>
              <a:t>asynchronous</a:t>
            </a:r>
            <a:r>
              <a:rPr lang="de-CH" dirty="0" smtClean="0"/>
              <a:t> APIs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9917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legacy</a:t>
            </a:r>
            <a:r>
              <a:rPr lang="de-CH" dirty="0" smtClean="0"/>
              <a:t> </a:t>
            </a:r>
            <a:r>
              <a:rPr lang="de-CH" dirty="0" err="1" smtClean="0"/>
              <a:t>reasons</a:t>
            </a:r>
            <a:r>
              <a:rPr lang="de-CH" dirty="0" smtClean="0"/>
              <a:t>:</a:t>
            </a:r>
          </a:p>
          <a:p>
            <a:r>
              <a:rPr lang="de-CH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still </a:t>
            </a:r>
            <a:r>
              <a:rPr lang="de-CH" baseline="0" dirty="0" err="1" smtClean="0"/>
              <a:t>synchronous</a:t>
            </a:r>
            <a:r>
              <a:rPr lang="de-CH" baseline="0" dirty="0" smtClean="0"/>
              <a:t> APIs </a:t>
            </a:r>
            <a:r>
              <a:rPr lang="de-CH" baseline="0" dirty="0" err="1" smtClean="0"/>
              <a:t>provided</a:t>
            </a:r>
            <a:r>
              <a:rPr lang="de-CH" baseline="0" dirty="0" smtClean="0"/>
              <a:t>, but </a:t>
            </a:r>
            <a:r>
              <a:rPr lang="de-CH" baseline="0" dirty="0" err="1" smtClean="0"/>
              <a:t>most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love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goes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asynchronous</a:t>
            </a:r>
            <a:r>
              <a:rPr lang="de-CH" baseline="0" dirty="0" smtClean="0"/>
              <a:t> APIs. </a:t>
            </a:r>
            <a:r>
              <a:rPr lang="de-CH" baseline="0" dirty="0" err="1" smtClean="0"/>
              <a:t>Sometimes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synchronous</a:t>
            </a:r>
            <a:r>
              <a:rPr lang="de-CH" baseline="0" dirty="0" smtClean="0"/>
              <a:t> APIs </a:t>
            </a:r>
            <a:r>
              <a:rPr lang="de-CH" baseline="0" dirty="0" err="1" smtClean="0"/>
              <a:t>behave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differently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asynchronous</a:t>
            </a:r>
            <a:r>
              <a:rPr lang="de-CH" baseline="0" dirty="0" smtClean="0"/>
              <a:t> APIs. Bugs </a:t>
            </a:r>
            <a:r>
              <a:rPr lang="de-CH" baseline="0" dirty="0" err="1" smtClean="0"/>
              <a:t>get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fixed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sync</a:t>
            </a:r>
            <a:r>
              <a:rPr lang="de-CH" baseline="0" dirty="0" smtClean="0"/>
              <a:t> APIs </a:t>
            </a:r>
            <a:r>
              <a:rPr lang="de-CH" baseline="0" dirty="0" err="1" smtClean="0"/>
              <a:t>mostly</a:t>
            </a:r>
            <a:r>
              <a:rPr lang="de-CH" baseline="0" dirty="0" smtClean="0"/>
              <a:t>.</a:t>
            </a:r>
          </a:p>
          <a:p>
            <a:endParaRPr lang="de-CH" baseline="0" dirty="0" smtClean="0"/>
          </a:p>
          <a:p>
            <a:r>
              <a:rPr lang="de-CH" baseline="0" dirty="0" smtClean="0"/>
              <a:t>Newcomer </a:t>
            </a:r>
            <a:r>
              <a:rPr lang="de-CH" baseline="0" dirty="0" err="1" smtClean="0"/>
              <a:t>PaaS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services</a:t>
            </a:r>
            <a:r>
              <a:rPr lang="de-CH" baseline="0" dirty="0" smtClean="0"/>
              <a:t>:</a:t>
            </a:r>
          </a:p>
          <a:p>
            <a:r>
              <a:rPr lang="de-CH" baseline="0" dirty="0" smtClean="0"/>
              <a:t>Like </a:t>
            </a:r>
            <a:r>
              <a:rPr lang="de-CH" baseline="0" dirty="0" err="1" smtClean="0"/>
              <a:t>DocumentDB</a:t>
            </a:r>
            <a:r>
              <a:rPr lang="de-CH" baseline="0" dirty="0" smtClean="0"/>
              <a:t> (</a:t>
            </a:r>
            <a:r>
              <a:rPr lang="de-CH" baseline="0" dirty="0" err="1" smtClean="0"/>
              <a:t>except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parts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querying</a:t>
            </a:r>
            <a:r>
              <a:rPr lang="de-CH" baseline="0" dirty="0" smtClean="0"/>
              <a:t> APIs) </a:t>
            </a:r>
            <a:r>
              <a:rPr lang="de-CH" baseline="0" dirty="0" err="1" smtClean="0"/>
              <a:t>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ServiceFabric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almost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async</a:t>
            </a:r>
            <a:r>
              <a:rPr lang="de-CH" baseline="0" dirty="0" smtClean="0"/>
              <a:t> APIs</a:t>
            </a:r>
          </a:p>
          <a:p>
            <a:endParaRPr lang="de-CH" baseline="0" dirty="0" smtClean="0"/>
          </a:p>
          <a:p>
            <a:r>
              <a:rPr lang="de-CH" dirty="0" smtClean="0"/>
              <a:t>https://msdn.microsoft.com/en-us/library/microsoft.azure.documents.client.documentclient_methods.aspx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518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Async</a:t>
            </a:r>
            <a:r>
              <a:rPr lang="de-CH" dirty="0" smtClean="0"/>
              <a:t> </a:t>
            </a:r>
            <a:r>
              <a:rPr lang="de-CH" dirty="0" err="1" smtClean="0"/>
              <a:t>Void</a:t>
            </a:r>
            <a:r>
              <a:rPr lang="de-CH" dirty="0" smtClean="0"/>
              <a:t> Demo</a:t>
            </a:r>
          </a:p>
          <a:p>
            <a:r>
              <a:rPr lang="de-CH" dirty="0" smtClean="0"/>
              <a:t>Deadlock</a:t>
            </a:r>
            <a:r>
              <a:rPr lang="de-CH" baseline="0" dirty="0" smtClean="0"/>
              <a:t> Demo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104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Attention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vary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drastically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depending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azure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latency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hardware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used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prem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MSMQ. </a:t>
            </a:r>
          </a:p>
          <a:p>
            <a:endParaRPr lang="de-CH" baseline="0" dirty="0" smtClean="0"/>
          </a:p>
          <a:p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raw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throughput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measured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Everything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else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also </a:t>
            </a:r>
            <a:r>
              <a:rPr lang="de-CH" baseline="0" dirty="0" err="1" smtClean="0"/>
              <a:t>asynchronous</a:t>
            </a:r>
            <a:r>
              <a:rPr lang="de-CH" baseline="0" dirty="0" smtClean="0"/>
              <a:t> like </a:t>
            </a:r>
            <a:r>
              <a:rPr lang="de-CH" baseline="0" dirty="0" err="1" smtClean="0"/>
              <a:t>persistence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file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transfers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so on.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also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much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better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ressource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usage</a:t>
            </a:r>
            <a:r>
              <a:rPr lang="de-CH" baseline="0" dirty="0" smtClean="0"/>
              <a:t> like </a:t>
            </a:r>
            <a:r>
              <a:rPr lang="de-CH" baseline="0" dirty="0" err="1" smtClean="0"/>
              <a:t>using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less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threads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efficiently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Less</a:t>
            </a:r>
            <a:r>
              <a:rPr lang="de-CH" baseline="0" dirty="0" smtClean="0"/>
              <a:t> CPU </a:t>
            </a:r>
            <a:r>
              <a:rPr lang="de-CH" baseline="0" dirty="0" err="1" smtClean="0"/>
              <a:t>usage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while</a:t>
            </a:r>
            <a:r>
              <a:rPr lang="de-CH" baseline="0" dirty="0" smtClean="0"/>
              <a:t> high IO </a:t>
            </a:r>
            <a:r>
              <a:rPr lang="de-CH" baseline="0" dirty="0" err="1" smtClean="0"/>
              <a:t>usage</a:t>
            </a:r>
            <a:r>
              <a:rPr lang="de-CH" baseline="0" dirty="0" smtClean="0"/>
              <a:t>…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2979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5320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39161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7435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webinar we will learn</a:t>
            </a:r>
            <a:r>
              <a:rPr lang="en-US" baseline="0" dirty="0"/>
              <a:t> important terminologies</a:t>
            </a:r>
          </a:p>
          <a:p>
            <a:r>
              <a:rPr lang="en-US" baseline="0" dirty="0"/>
              <a:t>The difference between CPU-bound and IO-bound</a:t>
            </a:r>
          </a:p>
          <a:p>
            <a:r>
              <a:rPr lang="en-US" baseline="0" dirty="0"/>
              <a:t>The difference between Threads and Tasks</a:t>
            </a:r>
          </a:p>
          <a:p>
            <a:r>
              <a:rPr lang="en-US" baseline="0" dirty="0"/>
              <a:t>And a few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9975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that can be answered in blog posts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04876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7820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Thank you very much</a:t>
            </a:r>
            <a:r>
              <a:rPr lang="de-CH" baseline="0" dirty="0"/>
              <a:t> for listening and see you next time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9593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Basic </a:t>
            </a:r>
            <a:r>
              <a:rPr lang="de-CH" dirty="0" err="1" smtClean="0"/>
              <a:t>knowledge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async</a:t>
            </a:r>
            <a:r>
              <a:rPr lang="de-CH" baseline="0" dirty="0" smtClean="0"/>
              <a:t>/</a:t>
            </a:r>
            <a:r>
              <a:rPr lang="de-CH" baseline="0" dirty="0" err="1" smtClean="0"/>
              <a:t>await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Csharp</a:t>
            </a:r>
            <a:endParaRPr lang="de-CH" baseline="0" dirty="0" smtClean="0"/>
          </a:p>
          <a:p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course</a:t>
            </a:r>
            <a:r>
              <a:rPr lang="de-CH" dirty="0" smtClean="0"/>
              <a:t> </a:t>
            </a:r>
            <a:r>
              <a:rPr lang="de-CH" dirty="0" err="1" smtClean="0"/>
              <a:t>there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also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reactive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programming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which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own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benefits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drawbacks</a:t>
            </a:r>
            <a:r>
              <a:rPr lang="de-CH" baseline="0" dirty="0" smtClean="0"/>
              <a:t>, I will </a:t>
            </a:r>
            <a:r>
              <a:rPr lang="de-CH" baseline="0" dirty="0" err="1" smtClean="0"/>
              <a:t>focus</a:t>
            </a:r>
            <a:r>
              <a:rPr lang="de-CH" baseline="0" dirty="0" smtClean="0"/>
              <a:t> on Task-</a:t>
            </a:r>
            <a:r>
              <a:rPr lang="de-CH" baseline="0" dirty="0" err="1" smtClean="0"/>
              <a:t>based</a:t>
            </a:r>
            <a:r>
              <a:rPr lang="de-CH" baseline="0" dirty="0" smtClean="0"/>
              <a:t> APIs </a:t>
            </a:r>
            <a:r>
              <a:rPr lang="de-CH" baseline="0" dirty="0" err="1" smtClean="0"/>
              <a:t>only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without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involving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reactive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programming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models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this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talk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1193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webinar is divided</a:t>
            </a:r>
            <a:r>
              <a:rPr lang="en-US" baseline="0" dirty="0"/>
              <a:t> into three parts</a:t>
            </a:r>
          </a:p>
          <a:p>
            <a:endParaRPr lang="en-US" baseline="0" dirty="0"/>
          </a:p>
          <a:p>
            <a:r>
              <a:rPr lang="en-US" baseline="0" dirty="0"/>
              <a:t>Terminology</a:t>
            </a:r>
          </a:p>
          <a:p>
            <a:r>
              <a:rPr lang="en-US" baseline="0" dirty="0"/>
              <a:t>Code and </a:t>
            </a:r>
            <a:r>
              <a:rPr lang="en-US" baseline="0" dirty="0" err="1"/>
              <a:t>WrapUp</a:t>
            </a:r>
            <a:r>
              <a:rPr lang="en-US" baseline="0" dirty="0"/>
              <a:t> including Q&amp;A</a:t>
            </a:r>
          </a:p>
          <a:p>
            <a:endParaRPr lang="en-US" baseline="0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2179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show you a four-phased approach to evolving your code-base towards </a:t>
            </a:r>
            <a:r>
              <a:rPr lang="en-US" dirty="0" err="1" smtClean="0"/>
              <a:t>async</a:t>
            </a:r>
            <a:r>
              <a:rPr lang="en-US" dirty="0" smtClean="0"/>
              <a:t>/wait. In the identification phase, we classify the components which would benefit from </a:t>
            </a:r>
            <a:r>
              <a:rPr lang="en-US" dirty="0" err="1" smtClean="0"/>
              <a:t>async</a:t>
            </a:r>
            <a:r>
              <a:rPr lang="en-US" dirty="0" smtClean="0"/>
              <a:t>/await. In the exploration phase, we discover potential road blockers which might hinder the </a:t>
            </a:r>
            <a:r>
              <a:rPr lang="en-US" dirty="0" err="1" smtClean="0"/>
              <a:t>async</a:t>
            </a:r>
            <a:r>
              <a:rPr lang="en-US" dirty="0" smtClean="0"/>
              <a:t>/await adoption.</a:t>
            </a:r>
          </a:p>
          <a:p>
            <a:endParaRPr lang="en-US" dirty="0" smtClean="0"/>
          </a:p>
          <a:p>
            <a:r>
              <a:rPr lang="en-US" dirty="0" smtClean="0"/>
              <a:t>In the obstacle phase, we learn to redesign parts of the code to remove the previously identified road blockers. In the bring-it-together phase, we gradually move the components which benefit the most from </a:t>
            </a:r>
            <a:r>
              <a:rPr lang="en-US" dirty="0" err="1" smtClean="0"/>
              <a:t>async</a:t>
            </a:r>
            <a:r>
              <a:rPr lang="en-US" dirty="0" smtClean="0"/>
              <a:t>/await to a full asynchronous API. Small steps. No Big Bang.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5317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in the real world can be compared to me doing the laundry. I</a:t>
            </a:r>
            <a:r>
              <a:rPr lang="en-US" baseline="0" dirty="0"/>
              <a:t> put my dirty clothes into the machine and select the program or timer and let the machine do its work. Until the laundry is done, indicated by a beep of the machine, I can carry on with other things like reading the newspaper, playing with my kid…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 I, the worker, am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free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until signal indicates external task is done</a:t>
            </a:r>
          </a:p>
          <a:p>
            <a:endParaRPr lang="en-US" baseline="0" dirty="0"/>
          </a:p>
          <a:p>
            <a:r>
              <a:rPr lang="en-US" baseline="0" dirty="0"/>
              <a:t>This is very similar to software</a:t>
            </a:r>
            <a:endParaRPr lang="de-CH" dirty="0"/>
          </a:p>
          <a:p>
            <a:endParaRPr lang="de-CH" dirty="0"/>
          </a:p>
          <a:p>
            <a:r>
              <a:rPr lang="de-CH" dirty="0"/>
              <a:t>Asynchronous</a:t>
            </a:r>
            <a:r>
              <a:rPr lang="de-CH" baseline="0" dirty="0"/>
              <a:t> program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dispatches tasks to devices that can take care of themselves, leaving the program free to do something else until it receives a signal that the results are finished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Asynchronous programming should be used for external operations which support event-driven callbacks when they are done.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Usually that is the case for IO-bound work.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For example on windows IOCompletionPorts signal the result of a IO operation back to the initiator of the operation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err="1"/>
              <a:t>Async</a:t>
            </a:r>
            <a:r>
              <a:rPr lang="en-US" baseline="0" dirty="0"/>
              <a:t> operation can be more efficient, since the worker initiating the work are not blocked.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910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System.Threading.Task is an abstraction layer which represents both CPU bound and IO-bound operations as a uniformed</a:t>
            </a:r>
            <a:r>
              <a:rPr lang="de-CH" baseline="0" dirty="0"/>
              <a:t> API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Represents the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state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outcome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of an asynchronous operation executed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now, later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or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never</a:t>
            </a: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endParaRPr lang="de-CH" baseline="0" dirty="0"/>
          </a:p>
          <a:p>
            <a:r>
              <a:rPr lang="en-US" baseline="0" dirty="0"/>
              <a:t>This is very similar to washing clothes.</a:t>
            </a:r>
          </a:p>
          <a:p>
            <a:endParaRPr lang="en-US" baseline="0" dirty="0"/>
          </a:p>
          <a:p>
            <a:r>
              <a:rPr lang="en-US" baseline="0" dirty="0"/>
              <a:t>If Task represents an IO-bound operation then, we could compare it to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9791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laundry machine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So the state of the task representing the laundry machine would be running, not running, completed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outcome should be clean clothes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 can late start the machine with a timer, or the machine can decide to run a health check before the process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It is also possible that because of failures the machine never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 even more likely my wife cancels the process because yet again I’ve chosen the wrong temperature</a:t>
            </a:r>
          </a:p>
          <a:p>
            <a:endParaRPr lang="en-US" baseline="0" dirty="0"/>
          </a:p>
          <a:p>
            <a:r>
              <a:rPr lang="en-US" baseline="0" dirty="0"/>
              <a:t>The CPU-bound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0959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17.05.2016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1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17.05.2016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917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17.05.2016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09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17.05.2016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06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17.05.2016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1563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17.05.2016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30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17.05.2016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529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17.05.2016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887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17.05.2016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943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17.05.2016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39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17.05.2016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299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AEABE-1D59-4413-813E-803E21872067}" type="datetimeFigureOut">
              <a:rPr lang="de-CH" smtClean="0"/>
              <a:t>17.05.2016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068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anone Kaffeesatz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0156" y="2411332"/>
            <a:ext cx="991168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Rearchitect</a:t>
            </a:r>
            <a:r>
              <a:rPr lang="en-US" sz="115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 your code</a:t>
            </a:r>
            <a:endParaRPr lang="de-CH" sz="1100" dirty="0"/>
          </a:p>
        </p:txBody>
      </p:sp>
      <p:sp>
        <p:nvSpPr>
          <p:cNvPr id="6" name="Rectangle 5"/>
          <p:cNvSpPr/>
          <p:nvPr/>
        </p:nvSpPr>
        <p:spPr>
          <a:xfrm>
            <a:off x="1243435" y="1303336"/>
            <a:ext cx="25490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Welcome</a:t>
            </a:r>
            <a:endParaRPr lang="de-CH" sz="105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69728" y="4273380"/>
            <a:ext cx="694292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towards </a:t>
            </a:r>
            <a:r>
              <a:rPr lang="en-US" sz="80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80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/await</a:t>
            </a:r>
            <a:endParaRPr lang="de-CH" sz="1050" dirty="0">
              <a:solidFill>
                <a:schemeClr val="accent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6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7019750" y="572697"/>
            <a:ext cx="3699414" cy="5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1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301" y="1292087"/>
            <a:ext cx="5597263" cy="43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CPU-bound</a:t>
            </a:r>
          </a:p>
        </p:txBody>
      </p:sp>
    </p:spTree>
    <p:extLst>
      <p:ext uri="{BB962C8B-B14F-4D97-AF65-F5344CB8AC3E}">
        <p14:creationId xmlns:p14="http://schemas.microsoft.com/office/powerpoint/2010/main" val="316750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53245" y="2814881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concurrent</a:t>
            </a:r>
            <a:endParaRPr lang="de-CH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-502208" y="0"/>
            <a:ext cx="6730540" cy="6858001"/>
            <a:chOff x="-675129" y="-990808"/>
            <a:chExt cx="6730540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675129" y="-990808"/>
              <a:ext cx="6730540" cy="6858001"/>
              <a:chOff x="-86315" y="-1516892"/>
              <a:chExt cx="6730540" cy="685800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-86315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2707393" y="1404277"/>
                <a:ext cx="685800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6000" dirty="0">
                  <a:solidFill>
                    <a:schemeClr val="accent3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07091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53747" y="682217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58524" y="62186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74186" y="127286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9821" y="142500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interleaved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8198" r="4416" b="9349"/>
          <a:stretch/>
        </p:blipFill>
        <p:spPr>
          <a:xfrm>
            <a:off x="5388742" y="717581"/>
            <a:ext cx="3778894" cy="3478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9037864" y="1976324"/>
            <a:ext cx="2853618" cy="41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51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2" name="Rectangle 1"/>
            <p:cNvSpPr/>
            <p:nvPr/>
          </p:nvSpPr>
          <p:spPr>
            <a:xfrm>
              <a:off x="588815" y="87318"/>
              <a:ext cx="4999911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1794920"/>
              <a:ext cx="4999912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613402"/>
            <a:ext cx="3816626" cy="573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simultaneous</a:t>
            </a:r>
          </a:p>
        </p:txBody>
      </p:sp>
    </p:spTree>
    <p:extLst>
      <p:ext uri="{BB962C8B-B14F-4D97-AF65-F5344CB8AC3E}">
        <p14:creationId xmlns:p14="http://schemas.microsoft.com/office/powerpoint/2010/main" val="4261243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Continuation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1487" y="1160556"/>
            <a:ext cx="3024591" cy="453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418900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022426" y="606972"/>
            <a:ext cx="2743200" cy="3972910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800" dirty="0" smtClean="0">
                <a:latin typeface="Yanone Kaffeesatz Regular" panose="02000000000000000000" pitchFamily="2" charset="0"/>
              </a:rPr>
              <a:t>IO Threadpool</a:t>
            </a:r>
            <a:endParaRPr lang="de-CH" sz="4800" dirty="0">
              <a:latin typeface="Yanone Kaffeesatz Regular" panose="02000000000000000000" pitchFamily="2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29605" y="606972"/>
            <a:ext cx="2743200" cy="397291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800" dirty="0" smtClean="0">
                <a:latin typeface="Yanone Kaffeesatz Regular" panose="02000000000000000000" pitchFamily="2" charset="0"/>
              </a:rPr>
              <a:t>Worker Threadpool</a:t>
            </a:r>
            <a:endParaRPr lang="de-CH" sz="4800" dirty="0">
              <a:latin typeface="Yanone Kaffeesatz Regular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6215531" y="4709108"/>
            <a:ext cx="949897" cy="1388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8198" r="4416" b="9349"/>
          <a:stretch/>
        </p:blipFill>
        <p:spPr>
          <a:xfrm>
            <a:off x="7298331" y="4848021"/>
            <a:ext cx="1254462" cy="1154807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6509" y="4753553"/>
            <a:ext cx="1493366" cy="11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29412" y="4848021"/>
            <a:ext cx="1493366" cy="11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315" y="4942489"/>
            <a:ext cx="1493366" cy="11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845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083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784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955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02318414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1024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0" y="1742883"/>
            <a:ext cx="5151939" cy="3434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23694" y="2132715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Solution Architect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Enthusiastic Software Engineer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Microsoft MVP for systems integration</a:t>
            </a:r>
          </a:p>
          <a:p>
            <a:endParaRPr lang="en-US" sz="28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@danielmarbach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particular.net/blog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planetgeek.ch</a:t>
            </a:r>
          </a:p>
        </p:txBody>
      </p:sp>
    </p:spTree>
    <p:extLst>
      <p:ext uri="{BB962C8B-B14F-4D97-AF65-F5344CB8AC3E}">
        <p14:creationId xmlns:p14="http://schemas.microsoft.com/office/powerpoint/2010/main" val="3601279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935138757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796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 err="1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async</a:t>
              </a:r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/await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simplicity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81487" y="867250"/>
            <a:ext cx="910892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function1(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function2(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function3(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function4(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function5(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   </a:t>
            </a:r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// do something useful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 })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})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})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})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})</a:t>
            </a:r>
            <a:endParaRPr lang="de-CH" sz="500" dirty="0"/>
          </a:p>
        </p:txBody>
      </p:sp>
    </p:spTree>
    <p:extLst>
      <p:ext uri="{BB962C8B-B14F-4D97-AF65-F5344CB8AC3E}">
        <p14:creationId xmlns:p14="http://schemas.microsoft.com/office/powerpoint/2010/main" val="3880443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3532" y="1536174"/>
            <a:ext cx="1100493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cleanLaundry.ContinueWith</a:t>
            </a:r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(t =&gt; { </a:t>
            </a:r>
          </a:p>
          <a:p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</a:t>
            </a:r>
            <a:r>
              <a:rPr lang="en-US" sz="80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})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210951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9052" y="1905506"/>
            <a:ext cx="767389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9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9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9314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8552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Demo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</p:spTree>
    <p:extLst>
      <p:ext uri="{BB962C8B-B14F-4D97-AF65-F5344CB8AC3E}">
        <p14:creationId xmlns:p14="http://schemas.microsoft.com/office/powerpoint/2010/main" val="2132686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javascript</a:t>
            </a:r>
            <a:endParaRPr lang="de-CH" sz="1400" dirty="0"/>
          </a:p>
        </p:txBody>
      </p:sp>
      <p:sp>
        <p:nvSpPr>
          <p:cNvPr id="7" name="Rectangle 6"/>
          <p:cNvSpPr/>
          <p:nvPr/>
        </p:nvSpPr>
        <p:spPr>
          <a:xfrm>
            <a:off x="5764925" y="113415"/>
            <a:ext cx="6096000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function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chainAnimationsPromise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elem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animations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null;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p = </a:t>
            </a:r>
            <a:r>
              <a:rPr lang="de-CH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currentPromise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for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const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anim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of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animations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p =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p.</a:t>
            </a:r>
            <a:r>
              <a:rPr lang="de-CH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then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function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val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val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return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anim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elem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})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}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return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p.</a:t>
            </a:r>
            <a:r>
              <a:rPr lang="de-CH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catch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function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/*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ignore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and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keep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going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*/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}).</a:t>
            </a:r>
            <a:r>
              <a:rPr lang="de-CH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then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function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return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});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}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ES2015</a:t>
            </a:r>
            <a:endParaRPr lang="en-US" sz="7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6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6028" y="0"/>
            <a:ext cx="1395367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0620" y="2765394"/>
            <a:ext cx="499991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Try it out </a:t>
            </a:r>
            <a:r>
              <a:rPr lang="en-US" sz="8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babeljs.io</a:t>
            </a:r>
            <a:endParaRPr lang="de-CH" sz="8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7983" y="5796582"/>
            <a:ext cx="55851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$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npm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install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babel</a:t>
            </a:r>
            <a:r>
              <a:rPr lang="de-CH" sz="24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plugin</a:t>
            </a:r>
            <a:r>
              <a:rPr lang="de-CH" sz="24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-syntax-</a:t>
            </a:r>
            <a:r>
              <a:rPr lang="de-CH" sz="2400" dirty="0" err="1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4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functions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/>
            </a:r>
            <a:b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</a:b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$ </a:t>
            </a:r>
            <a:r>
              <a:rPr lang="de-CH" sz="2400" dirty="0" err="1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npm</a:t>
            </a:r>
            <a:r>
              <a:rPr lang="de-CH" sz="24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install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babel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plugin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-transform-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to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-generator</a:t>
            </a:r>
          </a:p>
        </p:txBody>
      </p:sp>
    </p:spTree>
    <p:extLst>
      <p:ext uri="{BB962C8B-B14F-4D97-AF65-F5344CB8AC3E}">
        <p14:creationId xmlns:p14="http://schemas.microsoft.com/office/powerpoint/2010/main" val="372304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dart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917324" y="1974822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runUsingFuture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() {</a:t>
            </a:r>
          </a:p>
          <a:p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 //...</a:t>
            </a:r>
          </a:p>
          <a:p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findEntrypoint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().</a:t>
            </a:r>
            <a:r>
              <a:rPr lang="de-CH" sz="32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then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((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) {</a:t>
            </a:r>
          </a:p>
          <a:p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return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runExecutable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args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 }).</a:t>
            </a:r>
            <a:r>
              <a:rPr lang="de-CH" sz="32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then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flushThenExit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1.9</a:t>
            </a:r>
            <a:endParaRPr lang="en-US" sz="7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441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dart</a:t>
            </a:r>
            <a:endParaRPr lang="de-CH" sz="1400" dirty="0"/>
          </a:p>
        </p:txBody>
      </p:sp>
      <p:sp>
        <p:nvSpPr>
          <p:cNvPr id="7" name="Rectangle 6"/>
          <p:cNvSpPr/>
          <p:nvPr/>
        </p:nvSpPr>
        <p:spPr>
          <a:xfrm>
            <a:off x="5602013" y="1728601"/>
            <a:ext cx="616224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runUsingAsyncAwait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//...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findEntrypoint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exitCode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b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runExecutable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args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flushThenExit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exitCode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1.9</a:t>
            </a:r>
            <a:endParaRPr lang="en-US" sz="7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393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python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204864" y="1482379"/>
            <a:ext cx="660350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import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asyncio</a:t>
            </a:r>
            <a:endParaRPr lang="de-CH" sz="32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def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http_get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domain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):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reader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writer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/>
            </a:r>
            <a:b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asyncio.open_connection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domain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80)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for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line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reader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: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('&gt;&gt;&gt;',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line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)</a:t>
            </a:r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3.5</a:t>
            </a:r>
            <a:endParaRPr lang="en-US" sz="7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914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Goals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290717"/>
            <a:ext cx="57067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CPU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 vs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IO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Threads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Tasks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best-practices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Why </a:t>
            </a:r>
            <a:r>
              <a:rPr lang="en-US" sz="36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is</a:t>
            </a:r>
            <a:r>
              <a:rPr lang="en-US" sz="36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the future</a:t>
            </a:r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864408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httpclient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401875" y="1236158"/>
            <a:ext cx="71999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using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client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new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HttpClient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()) {</a:t>
            </a:r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 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response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/>
            </a:r>
            <a:b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client.</a:t>
            </a:r>
            <a:r>
              <a:rPr lang="de-CH" sz="32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GetAsync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("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api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/1");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if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response.IsSuccessStatusCode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product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/>
            </a:r>
            <a:b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  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response.Content.</a:t>
            </a:r>
            <a:r>
              <a:rPr lang="de-CH" sz="32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ReadAsAsync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&lt;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Product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&gt;();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  }</a:t>
            </a:r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5519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Azure SDK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3953675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8552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Demo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</p:spTree>
    <p:extLst>
      <p:ext uri="{BB962C8B-B14F-4D97-AF65-F5344CB8AC3E}">
        <p14:creationId xmlns:p14="http://schemas.microsoft.com/office/powerpoint/2010/main" val="3759973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60196" y="1359861"/>
            <a:ext cx="8411217" cy="4347605"/>
            <a:chOff x="-113162" y="1359861"/>
            <a:chExt cx="8411217" cy="4347605"/>
          </a:xfrm>
        </p:grpSpPr>
        <p:sp>
          <p:nvSpPr>
            <p:cNvPr id="2" name="Rectangle 1"/>
            <p:cNvSpPr/>
            <p:nvPr/>
          </p:nvSpPr>
          <p:spPr>
            <a:xfrm>
              <a:off x="1909015" y="2129302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 smtClean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Azure Service Bus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6225052" y="1975413"/>
              <a:ext cx="20730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 smtClean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26 times</a:t>
              </a:r>
              <a:endParaRPr lang="de-CH" sz="5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-113162" y="1359861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 err="1" smtClean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NServiceBus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09015" y="2957897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 smtClean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Azure Storage Queues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25052" y="2804008"/>
              <a:ext cx="17844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 smtClean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6 times</a:t>
              </a:r>
              <a:endParaRPr lang="de-CH" sz="5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9015" y="3786492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 smtClean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MSMQ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25051" y="3709547"/>
              <a:ext cx="17844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3</a:t>
              </a:r>
              <a:r>
                <a:rPr lang="en-US" sz="5400" dirty="0" smtClean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 times</a:t>
              </a:r>
              <a:endParaRPr lang="de-CH" sz="5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9015" y="4784136"/>
              <a:ext cx="580800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m</a:t>
              </a:r>
              <a:r>
                <a:rPr lang="en-US" sz="5400" dirty="0" smtClean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ore message throughput</a:t>
              </a:r>
              <a:endParaRPr lang="de-CH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9283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1210785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5117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0" y="1671407"/>
            <a:ext cx="57067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Task.Run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Factory.StartNew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for CPU-bound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/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directly for IO-bound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instead of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void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436182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997839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Libraries and frameworks should 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ConfigureAwait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(false)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don’t mix blocking and asynchronous code</a:t>
            </a:r>
            <a:endParaRPr lang="de-CH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866041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4014" y="3127733"/>
            <a:ext cx="110722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github.com/</a:t>
            </a:r>
            <a:r>
              <a:rPr lang="en-US" sz="36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danielmarbach</a:t>
            </a:r>
            <a:r>
              <a:rPr lang="en-US" sz="36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/</a:t>
            </a:r>
            <a:r>
              <a:rPr lang="en-US" sz="54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RearchitectTowardsAsyncAwait</a:t>
            </a:r>
            <a:endParaRPr lang="de-CH" sz="54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4014" y="1124536"/>
            <a:ext cx="646362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Slides, Links…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1581449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74302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Q &amp; A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21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6771" y="1851645"/>
            <a:ext cx="5838458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Thanks</a:t>
            </a:r>
            <a:endParaRPr lang="de-CH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52437"/>
            <a:ext cx="499991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8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Premise</a:t>
            </a:r>
            <a:endParaRPr lang="de-CH" sz="1600" dirty="0"/>
          </a:p>
        </p:txBody>
      </p:sp>
    </p:spTree>
    <p:extLst>
      <p:ext uri="{BB962C8B-B14F-4D97-AF65-F5344CB8AC3E}">
        <p14:creationId xmlns:p14="http://schemas.microsoft.com/office/powerpoint/2010/main" val="1358001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773940741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005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59251286"/>
              </p:ext>
            </p:extLst>
          </p:nvPr>
        </p:nvGraphicFramePr>
        <p:xfrm>
          <a:off x="1237593" y="719666"/>
          <a:ext cx="892240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4403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72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" y="4399885"/>
            <a:ext cx="6494332" cy="2117193"/>
            <a:chOff x="383492" y="3586634"/>
            <a:chExt cx="6494332" cy="2117193"/>
          </a:xfrm>
        </p:grpSpPr>
        <p:sp>
          <p:nvSpPr>
            <p:cNvPr id="3" name="Rectangle 2"/>
            <p:cNvSpPr/>
            <p:nvPr/>
          </p:nvSpPr>
          <p:spPr>
            <a:xfrm>
              <a:off x="623258" y="5005441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3492" y="3586634"/>
              <a:ext cx="64943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event-driven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45376" y="5057496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478101"/>
            <a:ext cx="3931139" cy="589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65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5810" y="1765712"/>
            <a:ext cx="4865112" cy="33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uniform</a:t>
            </a:r>
          </a:p>
        </p:txBody>
      </p:sp>
    </p:spTree>
    <p:extLst>
      <p:ext uri="{BB962C8B-B14F-4D97-AF65-F5344CB8AC3E}">
        <p14:creationId xmlns:p14="http://schemas.microsoft.com/office/powerpoint/2010/main" val="1540512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FFAF00"/>
      </a:accent4>
      <a:accent5>
        <a:srgbClr val="4472C4"/>
      </a:accent5>
      <a:accent6>
        <a:srgbClr val="70AD47"/>
      </a:accent6>
      <a:hlink>
        <a:srgbClr val="3F3F3F"/>
      </a:hlink>
      <a:folHlink>
        <a:srgbClr val="3F3F3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1412</Words>
  <Application>Microsoft Office PowerPoint</Application>
  <PresentationFormat>Widescreen</PresentationFormat>
  <Paragraphs>283</Paragraphs>
  <Slides>39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Yanone Kaffeesatz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danielmarbach</dc:creator>
  <cp:lastModifiedBy>Danniel Marbach</cp:lastModifiedBy>
  <cp:revision>103</cp:revision>
  <dcterms:created xsi:type="dcterms:W3CDTF">2016-02-22T14:00:45Z</dcterms:created>
  <dcterms:modified xsi:type="dcterms:W3CDTF">2016-05-17T19:42:10Z</dcterms:modified>
</cp:coreProperties>
</file>